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3" r:id="rId20"/>
    <p:sldId id="274" r:id="rId21"/>
    <p:sldId id="279" r:id="rId22"/>
    <p:sldId id="275" r:id="rId23"/>
    <p:sldId id="280" r:id="rId24"/>
    <p:sldId id="276" r:id="rId25"/>
    <p:sldId id="277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FB095-DBC9-4FFA-86C9-E43945CDAD4E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ED658-F581-43D6-99EA-2BFA3E6E6E5F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ED658-F581-43D6-99EA-2BFA3E6E6E5F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ED658-F581-43D6-99EA-2BFA3E6E6E5F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01703-368E-4096-AC25-68961EB088CF}" type="datetimeFigureOut">
              <a:rPr lang="en-GB" smtClean="0"/>
              <a:pPr/>
              <a:t>06/04/2012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2F6FA-4906-494C-AB1F-BD2ACEC606D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35292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 smtClean="0">
                <a:solidFill>
                  <a:srgbClr val="FF0000"/>
                </a:solidFill>
                <a:latin typeface="Lucida Handwriting" pitchFamily="66" charset="0"/>
              </a:rPr>
              <a:t>St. George and the Dragon</a:t>
            </a:r>
            <a:endParaRPr lang="en-GB" sz="115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1268760"/>
            <a:ext cx="3635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He rested the night at the old man’s house and awoke at dawn to slay the dragon.</a:t>
            </a:r>
            <a:endParaRPr lang="en-GB" sz="36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13314" name="Picture 2" descr="http://images.clipartof.com/small/1048179-Royalty-Free-RF-Clip-Art-Illustration-Of-A-Cartoon-Man-Covering-His-Head-With-A-Pil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536408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ragonspictures.info/images/cartoon-dragons-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1366">
            <a:off x="1647791" y="1435186"/>
            <a:ext cx="6991552" cy="450013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4032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As soon as St George approached the dragon, he began to roar.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6084168" y="4797152"/>
            <a:ext cx="2880320" cy="1872208"/>
          </a:xfrm>
          <a:prstGeom prst="wedgeRoundRectCallout">
            <a:avLst>
              <a:gd name="adj1" fmla="val 1913"/>
              <a:gd name="adj2" fmla="val -9687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372200" y="5301208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  <a:latin typeface="Cooper Black" pitchFamily="18" charset="0"/>
              </a:rPr>
              <a:t>Roar.</a:t>
            </a:r>
            <a:endParaRPr lang="en-GB" sz="54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  <a:latin typeface="Lucida Handwriting" pitchFamily="66" charset="0"/>
              </a:rPr>
              <a:t>Then, great flames blew from his nostrils.</a:t>
            </a:r>
            <a:endParaRPr lang="en-GB" sz="44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11266" name="Picture 2" descr="http://www.fyldelife.co.uk/images/news/thumbs/dragon-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49935"/>
            <a:ext cx="6912768" cy="4908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1124744"/>
            <a:ext cx="3707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But St. George was not afraid. He struck the beast with his spear.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10242" name="Picture 2" descr="http://rpmedia.ask.com/ts?u=/wikipedia/commons/thumb/0/07/St_George_and_the_Dragon-altar_wing-NG-Praha.jpg/70px-St_George_and_the_Dragon-altar_wing-NG-Pra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92080" cy="6867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Lucida Handwriting" pitchFamily="66" charset="0"/>
              </a:rPr>
              <a:t>However, the dragon’s scales were tough and the spear broke in St. George’s hands.</a:t>
            </a:r>
            <a:endParaRPr lang="en-GB" sz="32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9218" name="Picture 2" descr="http://the-red-thread.net/genealogy/broken-spea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624736" cy="4786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38884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Lucida Handwriting" pitchFamily="66" charset="0"/>
              </a:rPr>
              <a:t>St George rolled under an orange tree for protection. He didn’t realise it was a magic orange tree. It protected him from the dragon.</a:t>
            </a:r>
            <a:endParaRPr lang="en-GB" sz="32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8194" name="Picture 2" descr="http://3.bp.blogspot.com/_T8Kwz9ax2Ew/TIMGVJ8J6RI/AAAAAAAAD98/PPGlXT0A3oc/s320/orange+tre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3939552" cy="5676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964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Lucida Handwriting" pitchFamily="66" charset="0"/>
              </a:rPr>
              <a:t>Finding new strength, St George ran at the dragon a second time, and wounded him under his arm, where there were no hard scales.</a:t>
            </a:r>
            <a:endParaRPr lang="en-GB" sz="28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7170" name="Picture 2" descr="http://www.nationalgallery.org.uk/upload/img/uccello-saint-george-dragon-NG6294-r-two-th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929492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32403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  <a:latin typeface="Lucida Handwriting" pitchFamily="66" charset="0"/>
              </a:rPr>
              <a:t>The dragon was dead and the princess was saved.</a:t>
            </a:r>
            <a:endParaRPr lang="en-GB" sz="44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6146" name="Picture 2" descr="http://t2.gstatic.com/images?q=tbn:ANd9GcRNUL1htcoL52-t-GGAMjUUuw6h8H9U1fidLtM8Ut3ojSrDvLJy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08720"/>
            <a:ext cx="5184576" cy="5237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332656"/>
            <a:ext cx="29523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All the village people were overjoyed the evil dragon was dead...</a:t>
            </a:r>
            <a:endParaRPr lang="en-GB" sz="3600" dirty="0"/>
          </a:p>
        </p:txBody>
      </p:sp>
      <p:pic>
        <p:nvPicPr>
          <p:cNvPr id="37890" name="Picture 2" descr="http://www.clubred.com.au/wp-content/uploads/2011/05/DOTS-happy-family-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6728" y="404664"/>
            <a:ext cx="5877272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136" y="2204864"/>
            <a:ext cx="30963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...and the King was happy that his daughter had been saved. 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5122" name="Picture 2" descr="http://www.clipartreview.com/_images_300/A_grinning_cartoon_king_101214-131697-783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5400600" cy="6403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39604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Many years ago, in the times of magic and dragons, there lived a brave  knight called St. George.</a:t>
            </a:r>
            <a:endParaRPr lang="en-GB" sz="36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21508" name="Picture 4" descr="http://us.123rf.com/400wm/400/400/baz777/baz7771108/baz777110800001/10076519-cartoon-saint-george-riding-on-his-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340768"/>
            <a:ext cx="4968552" cy="5230055"/>
          </a:xfrm>
          <a:prstGeom prst="rect">
            <a:avLst/>
          </a:prstGeom>
          <a:noFill/>
        </p:spPr>
      </p:pic>
      <p:sp>
        <p:nvSpPr>
          <p:cNvPr id="5" name="Rounded Rectangular Callout 4"/>
          <p:cNvSpPr/>
          <p:nvPr/>
        </p:nvSpPr>
        <p:spPr>
          <a:xfrm>
            <a:off x="6228184" y="476672"/>
            <a:ext cx="2736304" cy="1656184"/>
          </a:xfrm>
          <a:prstGeom prst="wedgeRoundRectCallout">
            <a:avLst>
              <a:gd name="adj1" fmla="val -36771"/>
              <a:gd name="adj2" fmla="val 8203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16216" y="69269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Cooper Black" pitchFamily="18" charset="0"/>
              </a:rPr>
              <a:t>Hi, I’m George!</a:t>
            </a:r>
            <a:endParaRPr lang="en-GB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404664"/>
            <a:ext cx="38884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  <a:latin typeface="Lucida Handwriting" pitchFamily="66" charset="0"/>
              </a:rPr>
              <a:t>As promised, the King granted St George permission to marry his daughter.</a:t>
            </a:r>
            <a:endParaRPr lang="en-GB" sz="44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4098" name="Picture 2" descr="http://www.clipartguide.com/_named_clipart_images/0511-0811-0316-4947_Cartoon_of_a_Princess_Wearing_a_Tiara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5474"/>
            <a:ext cx="4392488" cy="680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0112" y="548680"/>
            <a:ext cx="33843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And St George and the princess were married, and lived happily ever after.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38916" name="Picture 4" descr="http://images.crestock.com/2360000-2369999/2361167-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504056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Because St George was so brave, he became the patron saint of England.</a:t>
            </a:r>
            <a:endParaRPr lang="en-GB" sz="36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3074" name="Picture 2" descr="http://directoryofchester.net/blog/wp-content/uploads/2010/02/St-George-Slaying-The-Dragon-by-foxypar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61456"/>
            <a:ext cx="691276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theislamicstandard.files.wordpress.com/2010/06/england-flag-crusa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08720"/>
            <a:ext cx="6372200" cy="47791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17693"/>
            <a:ext cx="421196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This means that he was made defender of England’s lands, laws, beliefs and faith. He stood for all that was good.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The red cross on his </a:t>
            </a:r>
            <a:r>
              <a:rPr lang="en-GB" sz="3600" dirty="0" err="1" smtClean="0">
                <a:solidFill>
                  <a:srgbClr val="FF0000"/>
                </a:solidFill>
                <a:latin typeface="Lucida Handwriting" pitchFamily="66" charset="0"/>
              </a:rPr>
              <a:t>sheild</a:t>
            </a:r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 became the flag of England.</a:t>
            </a:r>
            <a:endParaRPr lang="en-GB" sz="36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2050" name="Picture 2" descr="http://www.picturesofengland.com/images/england_flags/england-flag-0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110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2120" y="836712"/>
            <a:ext cx="33123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Every year on April 23</a:t>
            </a:r>
            <a:r>
              <a:rPr lang="en-GB" sz="4000" baseline="30000" dirty="0" smtClean="0">
                <a:solidFill>
                  <a:srgbClr val="FF0000"/>
                </a:solidFill>
                <a:latin typeface="Lucida Handwriting" pitchFamily="66" charset="0"/>
              </a:rPr>
              <a:t>rd</a:t>
            </a:r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, English people celebrate St George’s day. 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1026" name="Picture 2" descr="calendar April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5415001" cy="610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1.bp.blogspot.com/-1AzqRJKtV5M/TehfQUYZmUI/AAAAAAAAAGI/e4PEEegEuDc/s1600/ros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8104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36096" y="260648"/>
            <a:ext cx="35283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  <a:latin typeface="Lucida Handwriting" pitchFamily="66" charset="0"/>
              </a:rPr>
              <a:t>On St George’s day, some people wear a rose, as this is the flower of England.</a:t>
            </a:r>
            <a:endParaRPr lang="en-GB" sz="44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Lucida Handwriting" pitchFamily="66" charset="0"/>
              </a:rPr>
              <a:t>Other people fly the St George flag, in their homes or on the streets.</a:t>
            </a:r>
            <a:endParaRPr lang="en-GB" sz="32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43010" name="Picture 2" descr="http://www.theflagwizard.com/images/bunting/england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568406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Lucida Handwriting" pitchFamily="66" charset="0"/>
              </a:rPr>
              <a:t>Some towns in England have parades. </a:t>
            </a:r>
            <a:endParaRPr lang="en-GB" sz="32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41988" name="Picture 4" descr="http://www.ilkcam.com/2005/050424/05042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740352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836712"/>
            <a:ext cx="38884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rgbClr val="FF0000"/>
                </a:solidFill>
                <a:latin typeface="Lucida Handwriting" pitchFamily="66" charset="0"/>
              </a:rPr>
              <a:t>The children paint their faces with the English flag.</a:t>
            </a:r>
            <a:endParaRPr lang="en-GB" sz="48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40962" name="Picture 2" descr="http://www.dreamstime.com/world-cup-face-paint-england-thumb14633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6024"/>
            <a:ext cx="4427984" cy="6641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St George travelled the land looking for adventure.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20482" name="Picture 2" descr="http://l.nmimg.net/images/art_images/george_e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48362"/>
            <a:ext cx="7560840" cy="5209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Lucida Handwriting" pitchFamily="66" charset="0"/>
              </a:rPr>
              <a:t>And eat traditional food like Fish and Chips</a:t>
            </a:r>
            <a:r>
              <a:rPr lang="en-GB" sz="3200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6082" name="Picture 2" descr="http://hungryhouse.co.uk/images/news/816/fish_and_ch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74867"/>
            <a:ext cx="8604448" cy="5283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vectorya.com/gallery/data/media/4/dragon_cartoon_vector_f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0816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Lucida Handwriting" pitchFamily="66" charset="0"/>
              </a:rPr>
              <a:t>One day, he met an old man who told him a strange tale.</a:t>
            </a:r>
            <a:endParaRPr lang="en-GB" sz="40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19458" name="Picture 2" descr="http://www.picturesof.net/_images_300/A_Retro_Cartoon_Old_Man_Wearing_Glasses_Royalty_Free_Clipart_Picture_100603-003090-627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475252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dreamstime.com/farmer-idea-thumb14424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9939"/>
            <a:ext cx="4644008" cy="5428061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>
          <a:xfrm>
            <a:off x="4499992" y="260648"/>
            <a:ext cx="4464496" cy="3456384"/>
          </a:xfrm>
          <a:prstGeom prst="wedgeRoundRectCallout">
            <a:avLst>
              <a:gd name="adj1" fmla="val -45899"/>
              <a:gd name="adj2" fmla="val 6672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004048" y="404664"/>
            <a:ext cx="3816424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Cooper Black" pitchFamily="18" charset="0"/>
              </a:rPr>
              <a:t>Every day a hideous dragon demands a fair maiden from our village for his dinner. </a:t>
            </a:r>
            <a:endParaRPr lang="en-GB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reamstime.com/farmer-idea-thumb14424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5"/>
            <a:ext cx="4283968" cy="5373216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>
          <a:xfrm>
            <a:off x="3923928" y="260648"/>
            <a:ext cx="5040560" cy="3528392"/>
          </a:xfrm>
          <a:prstGeom prst="wedgeRoundRectCallout">
            <a:avLst>
              <a:gd name="adj1" fmla="val -38416"/>
              <a:gd name="adj2" fmla="val 704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5976" y="476672"/>
            <a:ext cx="4104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Cooper Black" pitchFamily="18" charset="0"/>
              </a:rPr>
              <a:t>Now, there are no fair maidens left in our village and he is demanding the King’s daughter.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6386" name="Picture 2" descr="http://www.dreamstime.com/farmer-idea-thumb14424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82434"/>
            <a:ext cx="4427984" cy="5175566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>
          <a:xfrm>
            <a:off x="4427984" y="260648"/>
            <a:ext cx="4536504" cy="3672408"/>
          </a:xfrm>
          <a:prstGeom prst="wedgeRoundRectCallout">
            <a:avLst>
              <a:gd name="adj1" fmla="val -46881"/>
              <a:gd name="adj2" fmla="val 7169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Cooper Black" pitchFamily="18" charset="0"/>
              </a:rPr>
              <a:t>We must find a brave knight who will slay the dragon or the King’s daughter will be killed tomorrow night.</a:t>
            </a:r>
            <a:endParaRPr lang="en-GB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dreamstime.com/farmer-idea-thumb14424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412264" cy="5157192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>
          <a:xfrm>
            <a:off x="4283968" y="260648"/>
            <a:ext cx="4464496" cy="3528392"/>
          </a:xfrm>
          <a:prstGeom prst="wedgeRoundRectCallout">
            <a:avLst>
              <a:gd name="adj1" fmla="val -41945"/>
              <a:gd name="adj2" fmla="val 7127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rgbClr val="FF0000"/>
                </a:solidFill>
                <a:latin typeface="Cooper Black" pitchFamily="18" charset="0"/>
              </a:rPr>
              <a:t>The King has promised his daughter’s hand in marriage to whomever kills the beast</a:t>
            </a:r>
            <a:endParaRPr lang="en-GB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509120"/>
            <a:ext cx="86764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Lucida Handwriting" pitchFamily="66" charset="0"/>
              </a:rPr>
              <a:t>After hearing the old man’s tale, St. George was determined to fight and kill the dragon, and save the princess.</a:t>
            </a:r>
            <a:endParaRPr lang="en-GB" sz="3600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pic>
        <p:nvPicPr>
          <p:cNvPr id="3" name="Picture 4" descr="http://us.123rf.com/400wm/400/400/baz777/baz7771108/baz777110800001/10076519-cartoon-saint-george-riding-on-his-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0" cy="4222329"/>
          </a:xfrm>
          <a:prstGeom prst="rect">
            <a:avLst/>
          </a:prstGeom>
          <a:noFill/>
        </p:spPr>
      </p:pic>
      <p:sp>
        <p:nvSpPr>
          <p:cNvPr id="4" name="Cloud Callout 3"/>
          <p:cNvSpPr/>
          <p:nvPr/>
        </p:nvSpPr>
        <p:spPr>
          <a:xfrm>
            <a:off x="4283968" y="188640"/>
            <a:ext cx="4536504" cy="3672408"/>
          </a:xfrm>
          <a:prstGeom prst="cloudCallout">
            <a:avLst>
              <a:gd name="adj1" fmla="val -78512"/>
              <a:gd name="adj2" fmla="val -37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38" name="Picture 2" descr="http://www.michellehenry.fr/StGeorge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168352" cy="2961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475</Words>
  <Application>Microsoft Office PowerPoint</Application>
  <PresentationFormat>Presentación en pantalla (4:3)</PresentationFormat>
  <Paragraphs>35</Paragraphs>
  <Slides>31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maisie</dc:creator>
  <cp:lastModifiedBy>vero</cp:lastModifiedBy>
  <cp:revision>91</cp:revision>
  <dcterms:created xsi:type="dcterms:W3CDTF">2011-08-17T16:46:08Z</dcterms:created>
  <dcterms:modified xsi:type="dcterms:W3CDTF">2012-04-06T11:37:55Z</dcterms:modified>
</cp:coreProperties>
</file>